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0" autoAdjust="0"/>
    <p:restoredTop sz="94663" autoAdjust="0"/>
  </p:normalViewPr>
  <p:slideViewPr>
    <p:cSldViewPr snapToGrid="0">
      <p:cViewPr varScale="1">
        <p:scale>
          <a:sx n="112" d="100"/>
          <a:sy n="112" d="100"/>
        </p:scale>
        <p:origin x="156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FC1928-77B1-494E-A514-9B191CEA2BBA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9DB67-0299-2340-AF0D-FCB1246F4EA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6261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DF1D-32C2-41A9-87E2-6E59A795A8F8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DF1D-32C2-41A9-87E2-6E59A795A8F8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DF1D-32C2-41A9-87E2-6E59A795A8F8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DF1D-32C2-41A9-87E2-6E59A795A8F8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DF1D-32C2-41A9-87E2-6E59A795A8F8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DF1D-32C2-41A9-87E2-6E59A795A8F8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DF1D-32C2-41A9-87E2-6E59A795A8F8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DF1D-32C2-41A9-87E2-6E59A795A8F8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DF1D-32C2-41A9-87E2-6E59A795A8F8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DF1D-32C2-41A9-87E2-6E59A795A8F8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DF1D-32C2-41A9-87E2-6E59A795A8F8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6DF1D-32C2-41A9-87E2-6E59A795A8F8}" type="datetimeFigureOut">
              <a:rPr lang="it-IT" smtClean="0"/>
              <a:t>19/03/2025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7C2E0-8102-49F2-8F2D-F345AF13D5F7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16873FA5-7796-C649-9229-4E261CBC731A}"/>
              </a:ext>
            </a:extLst>
          </p:cNvPr>
          <p:cNvSpPr/>
          <p:nvPr/>
        </p:nvSpPr>
        <p:spPr>
          <a:xfrm>
            <a:off x="4093029" y="130624"/>
            <a:ext cx="1219200" cy="56605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Direttore Generale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A. Amadori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E0A63512-022B-9FF5-35B0-21582FCC61A3}"/>
              </a:ext>
            </a:extLst>
          </p:cNvPr>
          <p:cNvSpPr/>
          <p:nvPr/>
        </p:nvSpPr>
        <p:spPr>
          <a:xfrm>
            <a:off x="2677886" y="859968"/>
            <a:ext cx="1219200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Sistema integrato qualità e ambiente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L. Puricelli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B414302F-C70F-DDB7-44BC-10F534FDEB85}"/>
              </a:ext>
            </a:extLst>
          </p:cNvPr>
          <p:cNvSpPr/>
          <p:nvPr/>
        </p:nvSpPr>
        <p:spPr>
          <a:xfrm>
            <a:off x="2677886" y="1447796"/>
            <a:ext cx="1219200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RSPP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Consulente esterno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4AFDCC7C-7969-C3D2-6B66-201056DCBF5F}"/>
              </a:ext>
            </a:extLst>
          </p:cNvPr>
          <p:cNvSpPr/>
          <p:nvPr/>
        </p:nvSpPr>
        <p:spPr>
          <a:xfrm>
            <a:off x="2677886" y="2079168"/>
            <a:ext cx="1219200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Affari generali e Personale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S. Stoppa</a:t>
            </a:r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EBB984A0-18F4-DFF0-334B-E53E4CCB9EDC}"/>
              </a:ext>
            </a:extLst>
          </p:cNvPr>
          <p:cNvSpPr/>
          <p:nvPr/>
        </p:nvSpPr>
        <p:spPr>
          <a:xfrm>
            <a:off x="1948544" y="2710540"/>
            <a:ext cx="1219200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Segreteria Affari Generali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1 addetto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602246F2-3D82-EED8-7D0B-D33D10DB0E2C}"/>
              </a:ext>
            </a:extLst>
          </p:cNvPr>
          <p:cNvSpPr/>
          <p:nvPr/>
        </p:nvSpPr>
        <p:spPr>
          <a:xfrm>
            <a:off x="3352800" y="2710540"/>
            <a:ext cx="1219200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Segreteria Personale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1 addetto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57413B43-EF50-1B67-F0F4-17494ECEFD45}"/>
              </a:ext>
            </a:extLst>
          </p:cNvPr>
          <p:cNvSpPr/>
          <p:nvPr/>
        </p:nvSpPr>
        <p:spPr>
          <a:xfrm>
            <a:off x="2677886" y="3341912"/>
            <a:ext cx="1219200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Affari legali e Contratti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D. </a:t>
            </a:r>
            <a:r>
              <a:rPr lang="it-IT" sz="900" i="1" dirty="0" err="1">
                <a:solidFill>
                  <a:schemeClr val="tx1"/>
                </a:solidFill>
              </a:rPr>
              <a:t>Contartese</a:t>
            </a:r>
            <a:endParaRPr lang="it-IT" sz="900" i="1" dirty="0">
              <a:solidFill>
                <a:schemeClr val="tx1"/>
              </a:solidFill>
            </a:endParaRP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CE0C2834-DF95-FD8B-C49D-54827EB72463}"/>
              </a:ext>
            </a:extLst>
          </p:cNvPr>
          <p:cNvSpPr/>
          <p:nvPr/>
        </p:nvSpPr>
        <p:spPr>
          <a:xfrm>
            <a:off x="5540829" y="859968"/>
            <a:ext cx="1219200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Sistema Informativo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Esterno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49F8A263-246F-CB63-A400-5AEB672659CF}"/>
              </a:ext>
            </a:extLst>
          </p:cNvPr>
          <p:cNvSpPr/>
          <p:nvPr/>
        </p:nvSpPr>
        <p:spPr>
          <a:xfrm>
            <a:off x="5540829" y="1447796"/>
            <a:ext cx="1219200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Responsabile HACCP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A. Amadori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9320E676-ED60-61AE-F17D-F7889C9D04CE}"/>
              </a:ext>
            </a:extLst>
          </p:cNvPr>
          <p:cNvSpPr/>
          <p:nvPr/>
        </p:nvSpPr>
        <p:spPr>
          <a:xfrm>
            <a:off x="5540829" y="2079168"/>
            <a:ext cx="1219200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Comunicazione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S. Stoppa + consulente esterno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AFFA7A51-AA88-9B76-A4BD-D816F43E3A1F}"/>
              </a:ext>
            </a:extLst>
          </p:cNvPr>
          <p:cNvSpPr/>
          <p:nvPr/>
        </p:nvSpPr>
        <p:spPr>
          <a:xfrm>
            <a:off x="5540829" y="3341912"/>
            <a:ext cx="1219200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RPCT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L. Puricelli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54EA095F-CF68-A291-5EB0-865A3A804A99}"/>
              </a:ext>
            </a:extLst>
          </p:cNvPr>
          <p:cNvSpPr/>
          <p:nvPr/>
        </p:nvSpPr>
        <p:spPr>
          <a:xfrm>
            <a:off x="337458" y="3967845"/>
            <a:ext cx="1219200" cy="6879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Amministrazione e CdG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L. Puricelli</a:t>
            </a: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32A735CE-0E5C-4F1E-4A51-3EE497B53D10}"/>
              </a:ext>
            </a:extLst>
          </p:cNvPr>
          <p:cNvSpPr/>
          <p:nvPr/>
        </p:nvSpPr>
        <p:spPr>
          <a:xfrm>
            <a:off x="84527" y="4927174"/>
            <a:ext cx="809354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Contabilità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2 addetti</a:t>
            </a:r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20DBCF7A-A99F-9491-FA34-2BCCD9728EA1}"/>
              </a:ext>
            </a:extLst>
          </p:cNvPr>
          <p:cNvSpPr/>
          <p:nvPr/>
        </p:nvSpPr>
        <p:spPr>
          <a:xfrm>
            <a:off x="981400" y="4923606"/>
            <a:ext cx="955486" cy="4354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 err="1">
                <a:solidFill>
                  <a:schemeClr val="tx1"/>
                </a:solidFill>
              </a:rPr>
              <a:t>Approvvigion</a:t>
            </a:r>
            <a:r>
              <a:rPr lang="it-IT" sz="900" b="1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it-IT" sz="900" b="1" dirty="0">
                <a:solidFill>
                  <a:schemeClr val="tx1"/>
                </a:solidFill>
              </a:rPr>
              <a:t> e Magazzino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2 addetti</a:t>
            </a: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43BF5689-BDB2-E86E-13BA-47EA0A9F6C28}"/>
              </a:ext>
            </a:extLst>
          </p:cNvPr>
          <p:cNvSpPr/>
          <p:nvPr/>
        </p:nvSpPr>
        <p:spPr>
          <a:xfrm>
            <a:off x="1698172" y="3968937"/>
            <a:ext cx="1219200" cy="6879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Settore parcheggi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A. Amadori</a:t>
            </a: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5A773E4A-D711-BC77-E15B-7123C5BAEE0D}"/>
              </a:ext>
            </a:extLst>
          </p:cNvPr>
          <p:cNvSpPr/>
          <p:nvPr/>
        </p:nvSpPr>
        <p:spPr>
          <a:xfrm>
            <a:off x="2234927" y="4914374"/>
            <a:ext cx="1109254" cy="9361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Gestione parcheggi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2 addetti segreteria (in condivisione con I.U.) 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2 Ausiliari Sosta (outsourcing)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2903557D-6031-B4DC-484F-3D19DBEC96E0}"/>
              </a:ext>
            </a:extLst>
          </p:cNvPr>
          <p:cNvSpPr/>
          <p:nvPr/>
        </p:nvSpPr>
        <p:spPr>
          <a:xfrm>
            <a:off x="3145972" y="3967845"/>
            <a:ext cx="1219200" cy="6879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Settore energia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F. Dimi</a:t>
            </a: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82C264A5-CC45-76EF-5363-C5B6D4E02E5C}"/>
              </a:ext>
            </a:extLst>
          </p:cNvPr>
          <p:cNvSpPr/>
          <p:nvPr/>
        </p:nvSpPr>
        <p:spPr>
          <a:xfrm>
            <a:off x="3710670" y="4934492"/>
            <a:ext cx="1219200" cy="9361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Operativi energia</a:t>
            </a:r>
          </a:p>
          <a:p>
            <a:pPr algn="ctr"/>
            <a:r>
              <a:rPr lang="it-IT" sz="900" b="1" i="1" dirty="0">
                <a:solidFill>
                  <a:schemeClr val="tx1"/>
                </a:solidFill>
              </a:rPr>
              <a:t>Assistente operativo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1 addetto </a:t>
            </a:r>
          </a:p>
          <a:p>
            <a:pPr algn="ctr"/>
            <a:r>
              <a:rPr lang="it-IT" sz="900" b="1" dirty="0">
                <a:solidFill>
                  <a:schemeClr val="tx1"/>
                </a:solidFill>
              </a:rPr>
              <a:t>Operativi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4 addetti</a:t>
            </a: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D4C71BF1-7D31-39A2-53F9-863EADEEC84B}"/>
              </a:ext>
            </a:extLst>
          </p:cNvPr>
          <p:cNvSpPr/>
          <p:nvPr/>
        </p:nvSpPr>
        <p:spPr>
          <a:xfrm>
            <a:off x="4593772" y="3967845"/>
            <a:ext cx="1219200" cy="6879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Settore Global service </a:t>
            </a:r>
          </a:p>
          <a:p>
            <a:pPr algn="ctr"/>
            <a:r>
              <a:rPr lang="it-IT" sz="900" b="1" dirty="0" err="1">
                <a:solidFill>
                  <a:schemeClr val="tx1"/>
                </a:solidFill>
              </a:rPr>
              <a:t>Manut</a:t>
            </a:r>
            <a:r>
              <a:rPr lang="it-IT" sz="900" b="1" dirty="0">
                <a:solidFill>
                  <a:schemeClr val="tx1"/>
                </a:solidFill>
              </a:rPr>
              <a:t>. Verde pubblico 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L. Sestito</a:t>
            </a: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1E6CCB83-ED55-5354-F863-FCCBC069B123}"/>
              </a:ext>
            </a:extLst>
          </p:cNvPr>
          <p:cNvSpPr/>
          <p:nvPr/>
        </p:nvSpPr>
        <p:spPr>
          <a:xfrm>
            <a:off x="6041572" y="3967845"/>
            <a:ext cx="1219200" cy="6879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Settore Igiene urbana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F. Borsani</a:t>
            </a:r>
          </a:p>
        </p:txBody>
      </p:sp>
      <p:sp>
        <p:nvSpPr>
          <p:cNvPr id="24" name="Rettangolo 23">
            <a:extLst>
              <a:ext uri="{FF2B5EF4-FFF2-40B4-BE49-F238E27FC236}">
                <a16:creationId xmlns:a16="http://schemas.microsoft.com/office/drawing/2014/main" id="{B69D7B51-961C-E50C-9D00-F7535FCE9481}"/>
              </a:ext>
            </a:extLst>
          </p:cNvPr>
          <p:cNvSpPr/>
          <p:nvPr/>
        </p:nvSpPr>
        <p:spPr>
          <a:xfrm>
            <a:off x="5192921" y="4923606"/>
            <a:ext cx="1000397" cy="10673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Assistente Agronomo</a:t>
            </a:r>
          </a:p>
          <a:p>
            <a:pPr algn="ctr"/>
            <a:r>
              <a:rPr lang="it-IT" sz="900" dirty="0">
                <a:solidFill>
                  <a:schemeClr val="tx1"/>
                </a:solidFill>
              </a:rPr>
              <a:t>n. 1 addetto</a:t>
            </a:r>
          </a:p>
          <a:p>
            <a:pPr algn="ctr"/>
            <a:r>
              <a:rPr lang="it-IT" sz="900" b="1" dirty="0">
                <a:solidFill>
                  <a:schemeClr val="tx1"/>
                </a:solidFill>
              </a:rPr>
              <a:t>Segreteria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1 addetto </a:t>
            </a:r>
            <a:r>
              <a:rPr lang="it-IT" sz="900" b="1" dirty="0">
                <a:solidFill>
                  <a:schemeClr val="tx1"/>
                </a:solidFill>
              </a:rPr>
              <a:t>Addetti verde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4 addetti</a:t>
            </a:r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id="{F8C1AAE6-2C63-6203-B95D-CC2030CCBECC}"/>
              </a:ext>
            </a:extLst>
          </p:cNvPr>
          <p:cNvSpPr/>
          <p:nvPr/>
        </p:nvSpPr>
        <p:spPr>
          <a:xfrm>
            <a:off x="6735808" y="4795161"/>
            <a:ext cx="883103" cy="88610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Assistente</a:t>
            </a:r>
          </a:p>
          <a:p>
            <a:pPr algn="ctr"/>
            <a:r>
              <a:rPr lang="it-IT" sz="900" dirty="0">
                <a:solidFill>
                  <a:schemeClr val="tx1"/>
                </a:solidFill>
              </a:rPr>
              <a:t>n. 1 addetto</a:t>
            </a:r>
          </a:p>
          <a:p>
            <a:pPr algn="ctr"/>
            <a:r>
              <a:rPr lang="it-IT" sz="900" b="1" dirty="0">
                <a:solidFill>
                  <a:schemeClr val="tx1"/>
                </a:solidFill>
              </a:rPr>
              <a:t>Segreteria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3 addetti (2 in condivisione con Parcheggi)</a:t>
            </a:r>
          </a:p>
          <a:p>
            <a:pPr algn="ctr"/>
            <a:endParaRPr lang="it-IT" sz="900" i="1" dirty="0">
              <a:solidFill>
                <a:schemeClr val="tx1"/>
              </a:solidFill>
            </a:endParaRPr>
          </a:p>
        </p:txBody>
      </p:sp>
      <p:sp>
        <p:nvSpPr>
          <p:cNvPr id="26" name="Rettangolo 25">
            <a:extLst>
              <a:ext uri="{FF2B5EF4-FFF2-40B4-BE49-F238E27FC236}">
                <a16:creationId xmlns:a16="http://schemas.microsoft.com/office/drawing/2014/main" id="{9CAB7768-CF4E-D48A-D0D3-13EC6524F71B}"/>
              </a:ext>
            </a:extLst>
          </p:cNvPr>
          <p:cNvSpPr/>
          <p:nvPr/>
        </p:nvSpPr>
        <p:spPr>
          <a:xfrm>
            <a:off x="6735807" y="5850542"/>
            <a:ext cx="883104" cy="62155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Area Operativa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1 assistente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n. 30 operatori</a:t>
            </a:r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26793172-2FCF-E741-8B07-ECBCFF6D1BE8}"/>
              </a:ext>
            </a:extLst>
          </p:cNvPr>
          <p:cNvSpPr/>
          <p:nvPr/>
        </p:nvSpPr>
        <p:spPr>
          <a:xfrm>
            <a:off x="7368722" y="3967845"/>
            <a:ext cx="1219200" cy="68797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Settore Efficienza Energetica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A. Amadori</a:t>
            </a:r>
          </a:p>
        </p:txBody>
      </p:sp>
      <p:sp>
        <p:nvSpPr>
          <p:cNvPr id="28" name="Rettangolo 27">
            <a:extLst>
              <a:ext uri="{FF2B5EF4-FFF2-40B4-BE49-F238E27FC236}">
                <a16:creationId xmlns:a16="http://schemas.microsoft.com/office/drawing/2014/main" id="{8F814353-F094-AF7D-0818-31675850CDEC}"/>
              </a:ext>
            </a:extLst>
          </p:cNvPr>
          <p:cNvSpPr/>
          <p:nvPr/>
        </p:nvSpPr>
        <p:spPr>
          <a:xfrm>
            <a:off x="8075837" y="4882260"/>
            <a:ext cx="991963" cy="4876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Certificazione energetica EGE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A. Amadori</a:t>
            </a:r>
          </a:p>
        </p:txBody>
      </p:sp>
      <p:sp>
        <p:nvSpPr>
          <p:cNvPr id="29" name="Rettangolo 28">
            <a:extLst>
              <a:ext uri="{FF2B5EF4-FFF2-40B4-BE49-F238E27FC236}">
                <a16:creationId xmlns:a16="http://schemas.microsoft.com/office/drawing/2014/main" id="{E385A2CD-66A7-22A0-7AEC-118C0E54079B}"/>
              </a:ext>
            </a:extLst>
          </p:cNvPr>
          <p:cNvSpPr/>
          <p:nvPr/>
        </p:nvSpPr>
        <p:spPr>
          <a:xfrm>
            <a:off x="8075837" y="5437438"/>
            <a:ext cx="991963" cy="4876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Progettazione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A. Amadori</a:t>
            </a:r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id="{E0AB2F5C-AE73-D2B4-8001-13E89050A69B}"/>
              </a:ext>
            </a:extLst>
          </p:cNvPr>
          <p:cNvSpPr/>
          <p:nvPr/>
        </p:nvSpPr>
        <p:spPr>
          <a:xfrm>
            <a:off x="8075837" y="5992046"/>
            <a:ext cx="991963" cy="4876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</a:rPr>
              <a:t>Diagnosi</a:t>
            </a:r>
          </a:p>
          <a:p>
            <a:pPr algn="ctr"/>
            <a:r>
              <a:rPr lang="it-IT" sz="900" i="1" dirty="0">
                <a:solidFill>
                  <a:schemeClr val="tx1"/>
                </a:solidFill>
              </a:rPr>
              <a:t>Consulente esterno</a:t>
            </a:r>
          </a:p>
        </p:txBody>
      </p:sp>
      <p:cxnSp>
        <p:nvCxnSpPr>
          <p:cNvPr id="32" name="Connettore a gomito 31">
            <a:extLst>
              <a:ext uri="{FF2B5EF4-FFF2-40B4-BE49-F238E27FC236}">
                <a16:creationId xmlns:a16="http://schemas.microsoft.com/office/drawing/2014/main" id="{4402EA98-F79D-F6AE-4C96-F0522BEEF9A9}"/>
              </a:ext>
            </a:extLst>
          </p:cNvPr>
          <p:cNvCxnSpPr>
            <a:cxnSpLocks/>
            <a:stCxn id="4" idx="2"/>
            <a:endCxn id="5" idx="3"/>
          </p:cNvCxnSpPr>
          <p:nvPr/>
        </p:nvCxnSpPr>
        <p:spPr>
          <a:xfrm rot="5400000">
            <a:off x="4109358" y="484410"/>
            <a:ext cx="381001" cy="80554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a gomito 35">
            <a:extLst>
              <a:ext uri="{FF2B5EF4-FFF2-40B4-BE49-F238E27FC236}">
                <a16:creationId xmlns:a16="http://schemas.microsoft.com/office/drawing/2014/main" id="{2A49A566-FFDB-57DF-C290-E7B660C1E9A2}"/>
              </a:ext>
            </a:extLst>
          </p:cNvPr>
          <p:cNvCxnSpPr>
            <a:cxnSpLocks/>
            <a:stCxn id="4" idx="2"/>
            <a:endCxn id="6" idx="3"/>
          </p:cNvCxnSpPr>
          <p:nvPr/>
        </p:nvCxnSpPr>
        <p:spPr>
          <a:xfrm rot="5400000">
            <a:off x="3815444" y="778324"/>
            <a:ext cx="968829" cy="80554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a gomito 38">
            <a:extLst>
              <a:ext uri="{FF2B5EF4-FFF2-40B4-BE49-F238E27FC236}">
                <a16:creationId xmlns:a16="http://schemas.microsoft.com/office/drawing/2014/main" id="{DB914FFA-A0DB-97A5-9607-610427F14C25}"/>
              </a:ext>
            </a:extLst>
          </p:cNvPr>
          <p:cNvCxnSpPr>
            <a:cxnSpLocks/>
            <a:stCxn id="4" idx="2"/>
            <a:endCxn id="7" idx="3"/>
          </p:cNvCxnSpPr>
          <p:nvPr/>
        </p:nvCxnSpPr>
        <p:spPr>
          <a:xfrm rot="5400000">
            <a:off x="3499758" y="1094010"/>
            <a:ext cx="1600201" cy="80554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a gomito 41">
            <a:extLst>
              <a:ext uri="{FF2B5EF4-FFF2-40B4-BE49-F238E27FC236}">
                <a16:creationId xmlns:a16="http://schemas.microsoft.com/office/drawing/2014/main" id="{80FBC002-E6C4-0BC4-F17B-1C49044EA669}"/>
              </a:ext>
            </a:extLst>
          </p:cNvPr>
          <p:cNvCxnSpPr>
            <a:cxnSpLocks/>
            <a:stCxn id="4" idx="2"/>
            <a:endCxn id="11" idx="1"/>
          </p:cNvCxnSpPr>
          <p:nvPr/>
        </p:nvCxnSpPr>
        <p:spPr>
          <a:xfrm rot="16200000" flipH="1">
            <a:off x="4931229" y="468081"/>
            <a:ext cx="381001" cy="8382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a gomito 44">
            <a:extLst>
              <a:ext uri="{FF2B5EF4-FFF2-40B4-BE49-F238E27FC236}">
                <a16:creationId xmlns:a16="http://schemas.microsoft.com/office/drawing/2014/main" id="{A66ED835-25A1-2A92-F1CC-1B96282174FC}"/>
              </a:ext>
            </a:extLst>
          </p:cNvPr>
          <p:cNvCxnSpPr>
            <a:cxnSpLocks/>
            <a:stCxn id="4" idx="2"/>
            <a:endCxn id="12" idx="1"/>
          </p:cNvCxnSpPr>
          <p:nvPr/>
        </p:nvCxnSpPr>
        <p:spPr>
          <a:xfrm rot="16200000" flipH="1">
            <a:off x="4637315" y="761995"/>
            <a:ext cx="968829" cy="8382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a gomito 47">
            <a:extLst>
              <a:ext uri="{FF2B5EF4-FFF2-40B4-BE49-F238E27FC236}">
                <a16:creationId xmlns:a16="http://schemas.microsoft.com/office/drawing/2014/main" id="{8155D585-B1B9-484E-118D-3619E84164A3}"/>
              </a:ext>
            </a:extLst>
          </p:cNvPr>
          <p:cNvCxnSpPr>
            <a:cxnSpLocks/>
            <a:stCxn id="4" idx="2"/>
            <a:endCxn id="13" idx="1"/>
          </p:cNvCxnSpPr>
          <p:nvPr/>
        </p:nvCxnSpPr>
        <p:spPr>
          <a:xfrm rot="16200000" flipH="1">
            <a:off x="4321629" y="1077681"/>
            <a:ext cx="1600201" cy="8382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ttore a gomito 50">
            <a:extLst>
              <a:ext uri="{FF2B5EF4-FFF2-40B4-BE49-F238E27FC236}">
                <a16:creationId xmlns:a16="http://schemas.microsoft.com/office/drawing/2014/main" id="{37093441-0D8B-9888-92A5-01983648D79F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 rot="5400000">
            <a:off x="2824843" y="2247897"/>
            <a:ext cx="195944" cy="72934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a gomito 53">
            <a:extLst>
              <a:ext uri="{FF2B5EF4-FFF2-40B4-BE49-F238E27FC236}">
                <a16:creationId xmlns:a16="http://schemas.microsoft.com/office/drawing/2014/main" id="{F15EEDF7-9D66-BF6D-3643-8F2AE51E8DE0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 rot="16200000" flipH="1">
            <a:off x="3526971" y="2275111"/>
            <a:ext cx="195944" cy="67491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a gomito 56">
            <a:extLst>
              <a:ext uri="{FF2B5EF4-FFF2-40B4-BE49-F238E27FC236}">
                <a16:creationId xmlns:a16="http://schemas.microsoft.com/office/drawing/2014/main" id="{A26D806B-1209-9B84-D445-F88BF021BC80}"/>
              </a:ext>
            </a:extLst>
          </p:cNvPr>
          <p:cNvCxnSpPr>
            <a:cxnSpLocks/>
            <a:stCxn id="4" idx="2"/>
            <a:endCxn id="10" idx="3"/>
          </p:cNvCxnSpPr>
          <p:nvPr/>
        </p:nvCxnSpPr>
        <p:spPr>
          <a:xfrm rot="5400000">
            <a:off x="2868386" y="1725382"/>
            <a:ext cx="2862945" cy="80554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ttore a gomito 59">
            <a:extLst>
              <a:ext uri="{FF2B5EF4-FFF2-40B4-BE49-F238E27FC236}">
                <a16:creationId xmlns:a16="http://schemas.microsoft.com/office/drawing/2014/main" id="{E63F2457-CC0E-B152-3F18-415AEEC25CA1}"/>
              </a:ext>
            </a:extLst>
          </p:cNvPr>
          <p:cNvCxnSpPr>
            <a:cxnSpLocks/>
            <a:stCxn id="4" idx="2"/>
            <a:endCxn id="14" idx="1"/>
          </p:cNvCxnSpPr>
          <p:nvPr/>
        </p:nvCxnSpPr>
        <p:spPr>
          <a:xfrm rot="16200000" flipH="1">
            <a:off x="3690257" y="1709053"/>
            <a:ext cx="2862945" cy="8382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a gomito 62">
            <a:extLst>
              <a:ext uri="{FF2B5EF4-FFF2-40B4-BE49-F238E27FC236}">
                <a16:creationId xmlns:a16="http://schemas.microsoft.com/office/drawing/2014/main" id="{383DF03F-619D-E210-93B5-7DC90946CFCF}"/>
              </a:ext>
            </a:extLst>
          </p:cNvPr>
          <p:cNvCxnSpPr>
            <a:cxnSpLocks/>
            <a:stCxn id="4" idx="2"/>
            <a:endCxn id="15" idx="0"/>
          </p:cNvCxnSpPr>
          <p:nvPr/>
        </p:nvCxnSpPr>
        <p:spPr>
          <a:xfrm rot="5400000">
            <a:off x="1189262" y="454478"/>
            <a:ext cx="3271164" cy="3755571"/>
          </a:xfrm>
          <a:prstGeom prst="bentConnector3">
            <a:avLst>
              <a:gd name="adj1" fmla="val 9725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a gomito 66">
            <a:extLst>
              <a:ext uri="{FF2B5EF4-FFF2-40B4-BE49-F238E27FC236}">
                <a16:creationId xmlns:a16="http://schemas.microsoft.com/office/drawing/2014/main" id="{E95356B6-B07E-EB96-6186-79951645DAAB}"/>
              </a:ext>
            </a:extLst>
          </p:cNvPr>
          <p:cNvCxnSpPr>
            <a:cxnSpLocks/>
            <a:stCxn id="4" idx="2"/>
            <a:endCxn id="18" idx="0"/>
          </p:cNvCxnSpPr>
          <p:nvPr/>
        </p:nvCxnSpPr>
        <p:spPr>
          <a:xfrm rot="5400000">
            <a:off x="1869073" y="1135381"/>
            <a:ext cx="3272256" cy="2394857"/>
          </a:xfrm>
          <a:prstGeom prst="bentConnector3">
            <a:avLst>
              <a:gd name="adj1" fmla="val 9715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ttore a gomito 69">
            <a:extLst>
              <a:ext uri="{FF2B5EF4-FFF2-40B4-BE49-F238E27FC236}">
                <a16:creationId xmlns:a16="http://schemas.microsoft.com/office/drawing/2014/main" id="{D6D625EF-1F78-FA0C-BF1A-80DEFD3F483A}"/>
              </a:ext>
            </a:extLst>
          </p:cNvPr>
          <p:cNvCxnSpPr>
            <a:cxnSpLocks/>
            <a:stCxn id="4" idx="2"/>
            <a:endCxn id="20" idx="0"/>
          </p:cNvCxnSpPr>
          <p:nvPr/>
        </p:nvCxnSpPr>
        <p:spPr>
          <a:xfrm rot="5400000">
            <a:off x="2593519" y="1858735"/>
            <a:ext cx="3271164" cy="947057"/>
          </a:xfrm>
          <a:prstGeom prst="bentConnector3">
            <a:avLst>
              <a:gd name="adj1" fmla="val 9736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ttore a gomito 72">
            <a:extLst>
              <a:ext uri="{FF2B5EF4-FFF2-40B4-BE49-F238E27FC236}">
                <a16:creationId xmlns:a16="http://schemas.microsoft.com/office/drawing/2014/main" id="{74A9295F-6802-6D20-292F-F70DCCA63B21}"/>
              </a:ext>
            </a:extLst>
          </p:cNvPr>
          <p:cNvCxnSpPr>
            <a:cxnSpLocks/>
            <a:stCxn id="4" idx="2"/>
            <a:endCxn id="22" idx="0"/>
          </p:cNvCxnSpPr>
          <p:nvPr/>
        </p:nvCxnSpPr>
        <p:spPr>
          <a:xfrm rot="16200000" flipH="1">
            <a:off x="3317418" y="2081891"/>
            <a:ext cx="3271164" cy="500743"/>
          </a:xfrm>
          <a:prstGeom prst="bentConnector3">
            <a:avLst>
              <a:gd name="adj1" fmla="val 9736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ttore a gomito 75">
            <a:extLst>
              <a:ext uri="{FF2B5EF4-FFF2-40B4-BE49-F238E27FC236}">
                <a16:creationId xmlns:a16="http://schemas.microsoft.com/office/drawing/2014/main" id="{E7A54E98-A374-B575-5FA8-DBA6D2DBCC29}"/>
              </a:ext>
            </a:extLst>
          </p:cNvPr>
          <p:cNvCxnSpPr>
            <a:cxnSpLocks/>
            <a:stCxn id="4" idx="2"/>
            <a:endCxn id="23" idx="0"/>
          </p:cNvCxnSpPr>
          <p:nvPr/>
        </p:nvCxnSpPr>
        <p:spPr>
          <a:xfrm rot="16200000" flipH="1">
            <a:off x="4041318" y="1357991"/>
            <a:ext cx="3271164" cy="1948543"/>
          </a:xfrm>
          <a:prstGeom prst="bentConnector3">
            <a:avLst>
              <a:gd name="adj1" fmla="val 9719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ttore a gomito 78">
            <a:extLst>
              <a:ext uri="{FF2B5EF4-FFF2-40B4-BE49-F238E27FC236}">
                <a16:creationId xmlns:a16="http://schemas.microsoft.com/office/drawing/2014/main" id="{F2E213A2-3DBB-D0D2-C166-E3872B3676F0}"/>
              </a:ext>
            </a:extLst>
          </p:cNvPr>
          <p:cNvCxnSpPr>
            <a:cxnSpLocks/>
            <a:stCxn id="4" idx="2"/>
            <a:endCxn id="27" idx="0"/>
          </p:cNvCxnSpPr>
          <p:nvPr/>
        </p:nvCxnSpPr>
        <p:spPr>
          <a:xfrm rot="16200000" flipH="1">
            <a:off x="4704893" y="694416"/>
            <a:ext cx="3271164" cy="3275693"/>
          </a:xfrm>
          <a:prstGeom prst="bentConnector3">
            <a:avLst>
              <a:gd name="adj1" fmla="val 9717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ttore a gomito 87">
            <a:extLst>
              <a:ext uri="{FF2B5EF4-FFF2-40B4-BE49-F238E27FC236}">
                <a16:creationId xmlns:a16="http://schemas.microsoft.com/office/drawing/2014/main" id="{41142C1D-088F-8503-46C9-EC2BAE1CF3F9}"/>
              </a:ext>
            </a:extLst>
          </p:cNvPr>
          <p:cNvCxnSpPr>
            <a:cxnSpLocks/>
            <a:stCxn id="15" idx="2"/>
            <a:endCxn id="16" idx="0"/>
          </p:cNvCxnSpPr>
          <p:nvPr/>
        </p:nvCxnSpPr>
        <p:spPr>
          <a:xfrm rot="5400000">
            <a:off x="582453" y="4562568"/>
            <a:ext cx="271357" cy="45785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ttore a gomito 90">
            <a:extLst>
              <a:ext uri="{FF2B5EF4-FFF2-40B4-BE49-F238E27FC236}">
                <a16:creationId xmlns:a16="http://schemas.microsoft.com/office/drawing/2014/main" id="{84D26554-B47E-1A91-1B2D-88810F71149F}"/>
              </a:ext>
            </a:extLst>
          </p:cNvPr>
          <p:cNvCxnSpPr>
            <a:cxnSpLocks/>
            <a:stCxn id="15" idx="2"/>
            <a:endCxn id="17" idx="0"/>
          </p:cNvCxnSpPr>
          <p:nvPr/>
        </p:nvCxnSpPr>
        <p:spPr>
          <a:xfrm rot="16200000" flipH="1">
            <a:off x="1069206" y="4533668"/>
            <a:ext cx="267789" cy="512085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nettore a gomito 99">
            <a:extLst>
              <a:ext uri="{FF2B5EF4-FFF2-40B4-BE49-F238E27FC236}">
                <a16:creationId xmlns:a16="http://schemas.microsoft.com/office/drawing/2014/main" id="{1DC4C308-0F62-2DCB-56DA-1FE6803303CA}"/>
              </a:ext>
            </a:extLst>
          </p:cNvPr>
          <p:cNvCxnSpPr>
            <a:cxnSpLocks/>
            <a:stCxn id="18" idx="2"/>
            <a:endCxn id="19" idx="1"/>
          </p:cNvCxnSpPr>
          <p:nvPr/>
        </p:nvCxnSpPr>
        <p:spPr>
          <a:xfrm rot="5400000">
            <a:off x="1908576" y="4983261"/>
            <a:ext cx="725549" cy="72845"/>
          </a:xfrm>
          <a:prstGeom prst="bentConnector4">
            <a:avLst>
              <a:gd name="adj1" fmla="val 17743"/>
              <a:gd name="adj2" fmla="val 41381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nettore a gomito 102">
            <a:extLst>
              <a:ext uri="{FF2B5EF4-FFF2-40B4-BE49-F238E27FC236}">
                <a16:creationId xmlns:a16="http://schemas.microsoft.com/office/drawing/2014/main" id="{E67F50BC-BF43-585F-21A1-6F362C4BCFB8}"/>
              </a:ext>
            </a:extLst>
          </p:cNvPr>
          <p:cNvCxnSpPr>
            <a:cxnSpLocks/>
            <a:stCxn id="20" idx="2"/>
            <a:endCxn id="21" idx="1"/>
          </p:cNvCxnSpPr>
          <p:nvPr/>
        </p:nvCxnSpPr>
        <p:spPr>
          <a:xfrm rot="5400000">
            <a:off x="3359742" y="5006745"/>
            <a:ext cx="746759" cy="44902"/>
          </a:xfrm>
          <a:prstGeom prst="bentConnector4">
            <a:avLst>
              <a:gd name="adj1" fmla="val 18659"/>
              <a:gd name="adj2" fmla="val 60910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ttore a gomito 107">
            <a:extLst>
              <a:ext uri="{FF2B5EF4-FFF2-40B4-BE49-F238E27FC236}">
                <a16:creationId xmlns:a16="http://schemas.microsoft.com/office/drawing/2014/main" id="{44A6A217-59C1-D219-2047-FE23159F2C30}"/>
              </a:ext>
            </a:extLst>
          </p:cNvPr>
          <p:cNvCxnSpPr>
            <a:cxnSpLocks/>
            <a:stCxn id="22" idx="2"/>
            <a:endCxn id="24" idx="1"/>
          </p:cNvCxnSpPr>
          <p:nvPr/>
        </p:nvCxnSpPr>
        <p:spPr>
          <a:xfrm rot="5400000">
            <a:off x="4797416" y="5051323"/>
            <a:ext cx="801463" cy="10451"/>
          </a:xfrm>
          <a:prstGeom prst="bentConnector4">
            <a:avLst>
              <a:gd name="adj1" fmla="val 16706"/>
              <a:gd name="adj2" fmla="val 22873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nettore a gomito 110">
            <a:extLst>
              <a:ext uri="{FF2B5EF4-FFF2-40B4-BE49-F238E27FC236}">
                <a16:creationId xmlns:a16="http://schemas.microsoft.com/office/drawing/2014/main" id="{2090AB93-65CD-C1CB-CAFD-6943476F9577}"/>
              </a:ext>
            </a:extLst>
          </p:cNvPr>
          <p:cNvCxnSpPr>
            <a:cxnSpLocks/>
            <a:stCxn id="23" idx="2"/>
            <a:endCxn id="25" idx="1"/>
          </p:cNvCxnSpPr>
          <p:nvPr/>
        </p:nvCxnSpPr>
        <p:spPr>
          <a:xfrm rot="16200000" flipH="1">
            <a:off x="6402292" y="4904697"/>
            <a:ext cx="582397" cy="84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nettore a gomito 113">
            <a:extLst>
              <a:ext uri="{FF2B5EF4-FFF2-40B4-BE49-F238E27FC236}">
                <a16:creationId xmlns:a16="http://schemas.microsoft.com/office/drawing/2014/main" id="{C01847A3-E536-1DC1-E1CB-426B7141DDC5}"/>
              </a:ext>
            </a:extLst>
          </p:cNvPr>
          <p:cNvCxnSpPr>
            <a:cxnSpLocks/>
          </p:cNvCxnSpPr>
          <p:nvPr/>
        </p:nvCxnSpPr>
        <p:spPr>
          <a:xfrm rot="16200000" flipH="1">
            <a:off x="6025376" y="5428588"/>
            <a:ext cx="1336229" cy="8463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ttore a gomito 116">
            <a:extLst>
              <a:ext uri="{FF2B5EF4-FFF2-40B4-BE49-F238E27FC236}">
                <a16:creationId xmlns:a16="http://schemas.microsoft.com/office/drawing/2014/main" id="{AFA5656E-B20C-A9FF-BAD3-C6668D105B4C}"/>
              </a:ext>
            </a:extLst>
          </p:cNvPr>
          <p:cNvCxnSpPr>
            <a:cxnSpLocks/>
            <a:stCxn id="27" idx="2"/>
            <a:endCxn id="28" idx="1"/>
          </p:cNvCxnSpPr>
          <p:nvPr/>
        </p:nvCxnSpPr>
        <p:spPr>
          <a:xfrm rot="16200000" flipH="1">
            <a:off x="7791943" y="4842195"/>
            <a:ext cx="470273" cy="9751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Connettore a gomito 119">
            <a:extLst>
              <a:ext uri="{FF2B5EF4-FFF2-40B4-BE49-F238E27FC236}">
                <a16:creationId xmlns:a16="http://schemas.microsoft.com/office/drawing/2014/main" id="{71260F10-E34D-35DC-777A-D1837DEADFCF}"/>
              </a:ext>
            </a:extLst>
          </p:cNvPr>
          <p:cNvCxnSpPr>
            <a:cxnSpLocks/>
            <a:stCxn id="27" idx="2"/>
            <a:endCxn id="29" idx="1"/>
          </p:cNvCxnSpPr>
          <p:nvPr/>
        </p:nvCxnSpPr>
        <p:spPr>
          <a:xfrm rot="16200000" flipH="1">
            <a:off x="7514354" y="5119784"/>
            <a:ext cx="1025451" cy="9751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Connettore a gomito 123">
            <a:extLst>
              <a:ext uri="{FF2B5EF4-FFF2-40B4-BE49-F238E27FC236}">
                <a16:creationId xmlns:a16="http://schemas.microsoft.com/office/drawing/2014/main" id="{C2D23440-7092-38AC-3762-A34622A19318}"/>
              </a:ext>
            </a:extLst>
          </p:cNvPr>
          <p:cNvCxnSpPr>
            <a:cxnSpLocks/>
            <a:stCxn id="27" idx="2"/>
            <a:endCxn id="30" idx="1"/>
          </p:cNvCxnSpPr>
          <p:nvPr/>
        </p:nvCxnSpPr>
        <p:spPr>
          <a:xfrm rot="16200000" flipH="1">
            <a:off x="7237050" y="5397088"/>
            <a:ext cx="1580059" cy="9751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69638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207</Words>
  <Application>Microsoft Office PowerPoint</Application>
  <PresentationFormat>Presentazione su schermo (4:3)</PresentationFormat>
  <Paragraphs>66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Tullio Borsatti</dc:creator>
  <cp:lastModifiedBy>Sabrina Stoppa</cp:lastModifiedBy>
  <cp:revision>41</cp:revision>
  <dcterms:created xsi:type="dcterms:W3CDTF">2014-06-30T15:39:35Z</dcterms:created>
  <dcterms:modified xsi:type="dcterms:W3CDTF">2025-03-19T13:28:03Z</dcterms:modified>
</cp:coreProperties>
</file>